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2" r:id="rId5"/>
    <p:sldId id="260" r:id="rId6"/>
    <p:sldId id="261" r:id="rId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Palatino Linotype" panose="02040502050505030304" pitchFamily="18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CCFF"/>
    <a:srgbClr val="FFCCCC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CEDCDC-63BB-4515-8DB8-4233F20DA8B0}" type="doc">
      <dgm:prSet loTypeId="urn:microsoft.com/office/officeart/2005/8/layout/chevron2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1B96499-8137-44CB-812D-6E1662FC995B}">
      <dgm:prSet phldrT="[Text]"/>
      <dgm:spPr>
        <a:solidFill>
          <a:srgbClr val="FFCCFF"/>
        </a:solidFill>
        <a:ln>
          <a:noFill/>
        </a:ln>
      </dgm:spPr>
      <dgm:t>
        <a:bodyPr/>
        <a:lstStyle/>
        <a:p>
          <a:r>
            <a:rPr lang="en-US" dirty="0"/>
            <a:t>1</a:t>
          </a:r>
        </a:p>
      </dgm:t>
    </dgm:pt>
    <dgm:pt modelId="{604F09F7-5123-4DB5-B5FE-A09CBE4E5A11}" type="parTrans" cxnId="{27E77CF5-AD66-4D62-9BC5-E950B237E11D}">
      <dgm:prSet/>
      <dgm:spPr/>
      <dgm:t>
        <a:bodyPr/>
        <a:lstStyle/>
        <a:p>
          <a:endParaRPr lang="en-US"/>
        </a:p>
      </dgm:t>
    </dgm:pt>
    <dgm:pt modelId="{E7D4CC95-E3A2-4C69-8CEA-FD975824BDB7}" type="sibTrans" cxnId="{27E77CF5-AD66-4D62-9BC5-E950B237E11D}">
      <dgm:prSet/>
      <dgm:spPr/>
      <dgm:t>
        <a:bodyPr/>
        <a:lstStyle/>
        <a:p>
          <a:endParaRPr lang="en-US"/>
        </a:p>
      </dgm:t>
    </dgm:pt>
    <dgm:pt modelId="{6B335194-D401-45E1-8886-CAB1683C6270}">
      <dgm:prSet phldrT="[Text]"/>
      <dgm:spPr>
        <a:solidFill>
          <a:srgbClr val="FFCCFF"/>
        </a:solidFill>
        <a:ln>
          <a:noFill/>
        </a:ln>
      </dgm:spPr>
      <dgm:t>
        <a:bodyPr/>
        <a:lstStyle/>
        <a:p>
          <a:r>
            <a:rPr lang="en-US" dirty="0"/>
            <a:t>3</a:t>
          </a:r>
        </a:p>
      </dgm:t>
    </dgm:pt>
    <dgm:pt modelId="{8CCF4A41-84FF-465B-A248-CEF1FF70FF63}" type="parTrans" cxnId="{EC1D60FE-7C92-4590-A881-6D02EFF6BE85}">
      <dgm:prSet/>
      <dgm:spPr/>
      <dgm:t>
        <a:bodyPr/>
        <a:lstStyle/>
        <a:p>
          <a:endParaRPr lang="en-US"/>
        </a:p>
      </dgm:t>
    </dgm:pt>
    <dgm:pt modelId="{A09CB9AE-3B42-4AA1-A579-675A91E86AD0}" type="sibTrans" cxnId="{EC1D60FE-7C92-4590-A881-6D02EFF6BE85}">
      <dgm:prSet/>
      <dgm:spPr/>
      <dgm:t>
        <a:bodyPr/>
        <a:lstStyle/>
        <a:p>
          <a:endParaRPr lang="en-US"/>
        </a:p>
      </dgm:t>
    </dgm:pt>
    <dgm:pt modelId="{312258AD-82D3-4F73-8FAB-A366FDEAC275}">
      <dgm:prSet phldrT="[Text]"/>
      <dgm:spPr>
        <a:solidFill>
          <a:srgbClr val="FFCCFF"/>
        </a:solidFill>
        <a:ln>
          <a:noFill/>
        </a:ln>
      </dgm:spPr>
      <dgm:t>
        <a:bodyPr/>
        <a:lstStyle/>
        <a:p>
          <a:r>
            <a:rPr lang="en-US" dirty="0"/>
            <a:t>2</a:t>
          </a:r>
        </a:p>
      </dgm:t>
    </dgm:pt>
    <dgm:pt modelId="{539D6EAF-7CD0-4E6F-BC27-4C34253270CD}" type="sibTrans" cxnId="{E18D13C4-43FE-4B18-AEC6-C3E264B26603}">
      <dgm:prSet/>
      <dgm:spPr/>
      <dgm:t>
        <a:bodyPr/>
        <a:lstStyle/>
        <a:p>
          <a:endParaRPr lang="en-US"/>
        </a:p>
      </dgm:t>
    </dgm:pt>
    <dgm:pt modelId="{54981873-9AC6-4B6D-9533-A1D33C208E3F}" type="parTrans" cxnId="{E18D13C4-43FE-4B18-AEC6-C3E264B26603}">
      <dgm:prSet/>
      <dgm:spPr/>
      <dgm:t>
        <a:bodyPr/>
        <a:lstStyle/>
        <a:p>
          <a:endParaRPr lang="en-US"/>
        </a:p>
      </dgm:t>
    </dgm:pt>
    <dgm:pt modelId="{8B742CE8-5EBC-4EB5-8CE1-4D1932365FDA}" type="pres">
      <dgm:prSet presAssocID="{F5CEDCDC-63BB-4515-8DB8-4233F20DA8B0}" presName="linearFlow" presStyleCnt="0">
        <dgm:presLayoutVars>
          <dgm:dir/>
          <dgm:animLvl val="lvl"/>
          <dgm:resizeHandles val="exact"/>
        </dgm:presLayoutVars>
      </dgm:prSet>
      <dgm:spPr/>
    </dgm:pt>
    <dgm:pt modelId="{623E2956-E272-4FF1-BF29-10E107128D3B}" type="pres">
      <dgm:prSet presAssocID="{71B96499-8137-44CB-812D-6E1662FC995B}" presName="composite" presStyleCnt="0"/>
      <dgm:spPr/>
    </dgm:pt>
    <dgm:pt modelId="{B7E2DD53-C306-4E15-8701-524777040136}" type="pres">
      <dgm:prSet presAssocID="{71B96499-8137-44CB-812D-6E1662FC995B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476C2812-A241-4132-8A4B-93F9E60DBC5B}" type="pres">
      <dgm:prSet presAssocID="{71B96499-8137-44CB-812D-6E1662FC995B}" presName="descendantText" presStyleLbl="alignAcc1" presStyleIdx="0" presStyleCnt="3">
        <dgm:presLayoutVars>
          <dgm:bulletEnabled val="1"/>
        </dgm:presLayoutVars>
      </dgm:prSet>
      <dgm:spPr>
        <a:ln>
          <a:noFill/>
        </a:ln>
      </dgm:spPr>
    </dgm:pt>
    <dgm:pt modelId="{736B8C1A-5977-46DE-9F0D-761DDB317C95}" type="pres">
      <dgm:prSet presAssocID="{E7D4CC95-E3A2-4C69-8CEA-FD975824BDB7}" presName="sp" presStyleCnt="0"/>
      <dgm:spPr/>
    </dgm:pt>
    <dgm:pt modelId="{2B99F7CA-6E48-44E1-8E33-5E90C77AE047}" type="pres">
      <dgm:prSet presAssocID="{312258AD-82D3-4F73-8FAB-A366FDEAC275}" presName="composite" presStyleCnt="0"/>
      <dgm:spPr/>
    </dgm:pt>
    <dgm:pt modelId="{F9A6BE7D-DEEE-4519-B146-3B1ACC500B69}" type="pres">
      <dgm:prSet presAssocID="{312258AD-82D3-4F73-8FAB-A366FDEAC275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5155F846-7D1A-4194-ACD4-3669AF51F4A9}" type="pres">
      <dgm:prSet presAssocID="{312258AD-82D3-4F73-8FAB-A366FDEAC275}" presName="descendantText" presStyleLbl="alignAcc1" presStyleIdx="1" presStyleCnt="3" custFlipHor="0" custScaleY="4679">
        <dgm:presLayoutVars>
          <dgm:bulletEnabled val="1"/>
        </dgm:presLayoutVars>
      </dgm:prSet>
      <dgm:spPr>
        <a:ln>
          <a:noFill/>
        </a:ln>
      </dgm:spPr>
    </dgm:pt>
    <dgm:pt modelId="{17554894-1635-4291-B674-F14B3E5EF3E7}" type="pres">
      <dgm:prSet presAssocID="{539D6EAF-7CD0-4E6F-BC27-4C34253270CD}" presName="sp" presStyleCnt="0"/>
      <dgm:spPr/>
    </dgm:pt>
    <dgm:pt modelId="{0E6B429D-A28F-4E87-8439-0B5C827A0824}" type="pres">
      <dgm:prSet presAssocID="{6B335194-D401-45E1-8886-CAB1683C6270}" presName="composite" presStyleCnt="0"/>
      <dgm:spPr/>
    </dgm:pt>
    <dgm:pt modelId="{A3E9CB31-1A7A-4C2F-B134-F9C42F003864}" type="pres">
      <dgm:prSet presAssocID="{6B335194-D401-45E1-8886-CAB1683C6270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60358589-02F4-4DB7-88B9-65AC7D2001BD}" type="pres">
      <dgm:prSet presAssocID="{6B335194-D401-45E1-8886-CAB1683C6270}" presName="descendantText" presStyleLbl="alignAcc1" presStyleIdx="2" presStyleCnt="3" custFlipHor="1" custScaleX="94117" custScaleY="18077">
        <dgm:presLayoutVars>
          <dgm:bulletEnabled val="1"/>
        </dgm:presLayoutVars>
      </dgm:prSet>
      <dgm:spPr>
        <a:ln>
          <a:noFill/>
        </a:ln>
      </dgm:spPr>
    </dgm:pt>
  </dgm:ptLst>
  <dgm:cxnLst>
    <dgm:cxn modelId="{B53C6214-C2C5-42E1-A9EE-6EF91268889D}" type="presOf" srcId="{312258AD-82D3-4F73-8FAB-A366FDEAC275}" destId="{F9A6BE7D-DEEE-4519-B146-3B1ACC500B69}" srcOrd="0" destOrd="0" presId="urn:microsoft.com/office/officeart/2005/8/layout/chevron2"/>
    <dgm:cxn modelId="{4F63D694-54F9-4F19-85AE-050950F993FA}" type="presOf" srcId="{71B96499-8137-44CB-812D-6E1662FC995B}" destId="{B7E2DD53-C306-4E15-8701-524777040136}" srcOrd="0" destOrd="0" presId="urn:microsoft.com/office/officeart/2005/8/layout/chevron2"/>
    <dgm:cxn modelId="{1DC6F297-59A9-4344-AFFE-84AF827A92F2}" type="presOf" srcId="{F5CEDCDC-63BB-4515-8DB8-4233F20DA8B0}" destId="{8B742CE8-5EBC-4EB5-8CE1-4D1932365FDA}" srcOrd="0" destOrd="0" presId="urn:microsoft.com/office/officeart/2005/8/layout/chevron2"/>
    <dgm:cxn modelId="{E18D13C4-43FE-4B18-AEC6-C3E264B26603}" srcId="{F5CEDCDC-63BB-4515-8DB8-4233F20DA8B0}" destId="{312258AD-82D3-4F73-8FAB-A366FDEAC275}" srcOrd="1" destOrd="0" parTransId="{54981873-9AC6-4B6D-9533-A1D33C208E3F}" sibTransId="{539D6EAF-7CD0-4E6F-BC27-4C34253270CD}"/>
    <dgm:cxn modelId="{439259D3-FA24-49DD-8F80-25F188537E8F}" type="presOf" srcId="{6B335194-D401-45E1-8886-CAB1683C6270}" destId="{A3E9CB31-1A7A-4C2F-B134-F9C42F003864}" srcOrd="0" destOrd="0" presId="urn:microsoft.com/office/officeart/2005/8/layout/chevron2"/>
    <dgm:cxn modelId="{27E77CF5-AD66-4D62-9BC5-E950B237E11D}" srcId="{F5CEDCDC-63BB-4515-8DB8-4233F20DA8B0}" destId="{71B96499-8137-44CB-812D-6E1662FC995B}" srcOrd="0" destOrd="0" parTransId="{604F09F7-5123-4DB5-B5FE-A09CBE4E5A11}" sibTransId="{E7D4CC95-E3A2-4C69-8CEA-FD975824BDB7}"/>
    <dgm:cxn modelId="{EC1D60FE-7C92-4590-A881-6D02EFF6BE85}" srcId="{F5CEDCDC-63BB-4515-8DB8-4233F20DA8B0}" destId="{6B335194-D401-45E1-8886-CAB1683C6270}" srcOrd="2" destOrd="0" parTransId="{8CCF4A41-84FF-465B-A248-CEF1FF70FF63}" sibTransId="{A09CB9AE-3B42-4AA1-A579-675A91E86AD0}"/>
    <dgm:cxn modelId="{42E666C7-1AF1-44F0-97EA-D7256B65F2ED}" type="presParOf" srcId="{8B742CE8-5EBC-4EB5-8CE1-4D1932365FDA}" destId="{623E2956-E272-4FF1-BF29-10E107128D3B}" srcOrd="0" destOrd="0" presId="urn:microsoft.com/office/officeart/2005/8/layout/chevron2"/>
    <dgm:cxn modelId="{F9A66A58-C27B-4A42-AEA3-FA6F897F3A76}" type="presParOf" srcId="{623E2956-E272-4FF1-BF29-10E107128D3B}" destId="{B7E2DD53-C306-4E15-8701-524777040136}" srcOrd="0" destOrd="0" presId="urn:microsoft.com/office/officeart/2005/8/layout/chevron2"/>
    <dgm:cxn modelId="{FA186600-1E84-46AC-A86E-E99EA00A976C}" type="presParOf" srcId="{623E2956-E272-4FF1-BF29-10E107128D3B}" destId="{476C2812-A241-4132-8A4B-93F9E60DBC5B}" srcOrd="1" destOrd="0" presId="urn:microsoft.com/office/officeart/2005/8/layout/chevron2"/>
    <dgm:cxn modelId="{13F7016E-DF6C-45C4-B5F4-B1BFD72FBAFF}" type="presParOf" srcId="{8B742CE8-5EBC-4EB5-8CE1-4D1932365FDA}" destId="{736B8C1A-5977-46DE-9F0D-761DDB317C95}" srcOrd="1" destOrd="0" presId="urn:microsoft.com/office/officeart/2005/8/layout/chevron2"/>
    <dgm:cxn modelId="{79CB7478-A9CA-4B16-8B7F-8E71FE0B0994}" type="presParOf" srcId="{8B742CE8-5EBC-4EB5-8CE1-4D1932365FDA}" destId="{2B99F7CA-6E48-44E1-8E33-5E90C77AE047}" srcOrd="2" destOrd="0" presId="urn:microsoft.com/office/officeart/2005/8/layout/chevron2"/>
    <dgm:cxn modelId="{9DBD8EE5-6D98-458A-9E6E-641198FA7F19}" type="presParOf" srcId="{2B99F7CA-6E48-44E1-8E33-5E90C77AE047}" destId="{F9A6BE7D-DEEE-4519-B146-3B1ACC500B69}" srcOrd="0" destOrd="0" presId="urn:microsoft.com/office/officeart/2005/8/layout/chevron2"/>
    <dgm:cxn modelId="{5FA247D0-3CEF-4579-B051-E5D7C0494FEA}" type="presParOf" srcId="{2B99F7CA-6E48-44E1-8E33-5E90C77AE047}" destId="{5155F846-7D1A-4194-ACD4-3669AF51F4A9}" srcOrd="1" destOrd="0" presId="urn:microsoft.com/office/officeart/2005/8/layout/chevron2"/>
    <dgm:cxn modelId="{9AF67083-12ED-4FC2-A0C0-ECB6F905A0C0}" type="presParOf" srcId="{8B742CE8-5EBC-4EB5-8CE1-4D1932365FDA}" destId="{17554894-1635-4291-B674-F14B3E5EF3E7}" srcOrd="3" destOrd="0" presId="urn:microsoft.com/office/officeart/2005/8/layout/chevron2"/>
    <dgm:cxn modelId="{6779D264-C432-423D-A2D8-7C57B73321A6}" type="presParOf" srcId="{8B742CE8-5EBC-4EB5-8CE1-4D1932365FDA}" destId="{0E6B429D-A28F-4E87-8439-0B5C827A0824}" srcOrd="4" destOrd="0" presId="urn:microsoft.com/office/officeart/2005/8/layout/chevron2"/>
    <dgm:cxn modelId="{75A5FEDF-50A5-498A-B7A6-DBBFF6D0FEDD}" type="presParOf" srcId="{0E6B429D-A28F-4E87-8439-0B5C827A0824}" destId="{A3E9CB31-1A7A-4C2F-B134-F9C42F003864}" srcOrd="0" destOrd="0" presId="urn:microsoft.com/office/officeart/2005/8/layout/chevron2"/>
    <dgm:cxn modelId="{A55EE955-B9D8-40FB-BA9A-8EF9E62C9A80}" type="presParOf" srcId="{0E6B429D-A28F-4E87-8439-0B5C827A0824}" destId="{60358589-02F4-4DB7-88B9-65AC7D2001B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E2DD53-C306-4E15-8701-524777040136}">
      <dsp:nvSpPr>
        <dsp:cNvPr id="0" name=""/>
        <dsp:cNvSpPr/>
      </dsp:nvSpPr>
      <dsp:spPr>
        <a:xfrm rot="5400000">
          <a:off x="-225486" y="226679"/>
          <a:ext cx="1503246" cy="1052272"/>
        </a:xfrm>
        <a:prstGeom prst="chevron">
          <a:avLst/>
        </a:prstGeom>
        <a:solidFill>
          <a:srgbClr val="FFCCFF"/>
        </a:solidFill>
        <a:ln w="952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1</a:t>
          </a:r>
        </a:p>
      </dsp:txBody>
      <dsp:txXfrm rot="-5400000">
        <a:off x="1" y="527328"/>
        <a:ext cx="1052272" cy="450974"/>
      </dsp:txXfrm>
    </dsp:sp>
    <dsp:sp modelId="{476C2812-A241-4132-8A4B-93F9E60DBC5B}">
      <dsp:nvSpPr>
        <dsp:cNvPr id="0" name=""/>
        <dsp:cNvSpPr/>
      </dsp:nvSpPr>
      <dsp:spPr>
        <a:xfrm rot="5400000">
          <a:off x="3907581" y="-2854116"/>
          <a:ext cx="977110" cy="66877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noFill/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A6BE7D-DEEE-4519-B146-3B1ACC500B69}">
      <dsp:nvSpPr>
        <dsp:cNvPr id="0" name=""/>
        <dsp:cNvSpPr/>
      </dsp:nvSpPr>
      <dsp:spPr>
        <a:xfrm rot="5400000">
          <a:off x="-225486" y="1534538"/>
          <a:ext cx="1503246" cy="1052272"/>
        </a:xfrm>
        <a:prstGeom prst="chevron">
          <a:avLst/>
        </a:prstGeom>
        <a:solidFill>
          <a:srgbClr val="FFCCFF"/>
        </a:solidFill>
        <a:ln w="952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2</a:t>
          </a:r>
        </a:p>
      </dsp:txBody>
      <dsp:txXfrm rot="-5400000">
        <a:off x="1" y="1835187"/>
        <a:ext cx="1052272" cy="450974"/>
      </dsp:txXfrm>
    </dsp:sp>
    <dsp:sp modelId="{5155F846-7D1A-4194-ACD4-3669AF51F4A9}">
      <dsp:nvSpPr>
        <dsp:cNvPr id="0" name=""/>
        <dsp:cNvSpPr/>
      </dsp:nvSpPr>
      <dsp:spPr>
        <a:xfrm rot="5400000">
          <a:off x="4373276" y="-1546256"/>
          <a:ext cx="45718" cy="66877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noFill/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E9CB31-1A7A-4C2F-B134-F9C42F003864}">
      <dsp:nvSpPr>
        <dsp:cNvPr id="0" name=""/>
        <dsp:cNvSpPr/>
      </dsp:nvSpPr>
      <dsp:spPr>
        <a:xfrm rot="5400000">
          <a:off x="-225486" y="2842397"/>
          <a:ext cx="1503246" cy="1052272"/>
        </a:xfrm>
        <a:prstGeom prst="chevron">
          <a:avLst/>
        </a:prstGeom>
        <a:solidFill>
          <a:srgbClr val="FFCCFF"/>
        </a:solidFill>
        <a:ln w="952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3</a:t>
          </a:r>
        </a:p>
      </dsp:txBody>
      <dsp:txXfrm rot="-5400000">
        <a:off x="1" y="3143046"/>
        <a:ext cx="1052272" cy="450974"/>
      </dsp:txXfrm>
    </dsp:sp>
    <dsp:sp modelId="{60358589-02F4-4DB7-88B9-65AC7D2001BD}">
      <dsp:nvSpPr>
        <dsp:cNvPr id="0" name=""/>
        <dsp:cNvSpPr/>
      </dsp:nvSpPr>
      <dsp:spPr>
        <a:xfrm rot="16200000" flipH="1">
          <a:off x="4307820" y="-41678"/>
          <a:ext cx="176632" cy="629428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noFill/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1d7b7dcd0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g351d7b7dcd0_0_2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9" name="Google Shape;59;g351d7b7dcd0_0_2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1d7b7dcd0_2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g351d7b7dcd0_2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100"/>
              <a:t>Idea Submissions Form – Details of the form</a:t>
            </a:r>
            <a:br>
              <a:rPr lang="en-GB" sz="1100"/>
            </a:br>
            <a:r>
              <a:rPr lang="en-GB" sz="1100"/>
              <a:t>Topic 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100"/>
              <a:t>Thesis Abstract</a:t>
            </a:r>
            <a:br>
              <a:rPr lang="en-GB" sz="1100"/>
            </a:br>
            <a:r>
              <a:rPr lang="en-GB" sz="1100"/>
              <a:t>Concept Note </a:t>
            </a:r>
            <a:br>
              <a:rPr lang="en-GB" sz="1100"/>
            </a:br>
            <a:r>
              <a:rPr lang="en-GB" sz="1100"/>
              <a:t>What is the solution Build? </a:t>
            </a:r>
            <a:br>
              <a:rPr lang="en-GB" sz="1100"/>
            </a:br>
            <a:r>
              <a:rPr lang="en-GB" sz="1100"/>
              <a:t>Business use case </a:t>
            </a:r>
            <a:br>
              <a:rPr lang="en-GB" sz="1100"/>
            </a:br>
            <a:r>
              <a:rPr lang="en-GB" sz="1100"/>
              <a:t>(Less than 100 – 200 words) </a:t>
            </a:r>
            <a:br>
              <a:rPr lang="en-GB" sz="1100"/>
            </a:br>
            <a:r>
              <a:rPr lang="en-GB" sz="1100"/>
              <a:t>Judge and filter becomes easy </a:t>
            </a:r>
            <a:endParaRPr/>
          </a:p>
        </p:txBody>
      </p:sp>
      <p:sp>
        <p:nvSpPr>
          <p:cNvPr id="66" name="Google Shape;66;g351d7b7dcd0_2_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1d7b7dcd0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2" name="Google Shape;72;g351d7b7dcd0_0_1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100"/>
              <a:t>Idea Submissions Form – Details of the form</a:t>
            </a:r>
            <a:br>
              <a:rPr lang="en-GB" sz="1100"/>
            </a:br>
            <a:r>
              <a:rPr lang="en-GB" sz="1100"/>
              <a:t>Topic 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100"/>
              <a:t>Thesis Abstract</a:t>
            </a:r>
            <a:br>
              <a:rPr lang="en-GB" sz="1100"/>
            </a:br>
            <a:r>
              <a:rPr lang="en-GB" sz="1100"/>
              <a:t>Concept Note </a:t>
            </a:r>
            <a:br>
              <a:rPr lang="en-GB" sz="1100"/>
            </a:br>
            <a:r>
              <a:rPr lang="en-GB" sz="1100"/>
              <a:t>What is the solution Build? </a:t>
            </a:r>
            <a:br>
              <a:rPr lang="en-GB" sz="1100"/>
            </a:br>
            <a:r>
              <a:rPr lang="en-GB" sz="1100"/>
              <a:t>Business use case </a:t>
            </a:r>
            <a:br>
              <a:rPr lang="en-GB" sz="1100"/>
            </a:br>
            <a:r>
              <a:rPr lang="en-GB" sz="1100"/>
              <a:t>(Less than 100 – 200 words) </a:t>
            </a:r>
            <a:br>
              <a:rPr lang="en-GB" sz="1100"/>
            </a:br>
            <a:r>
              <a:rPr lang="en-GB" sz="1100"/>
              <a:t>Judge and filter becomes easy </a:t>
            </a:r>
            <a:endParaRPr/>
          </a:p>
        </p:txBody>
      </p:sp>
      <p:sp>
        <p:nvSpPr>
          <p:cNvPr id="73" name="Google Shape;73;g351d7b7dcd0_0_1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1d7b7dcd0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g351d7b7dcd0_0_1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100" dirty="0"/>
              <a:t>Idea Submissions Form – Details of the form</a:t>
            </a:r>
            <a:br>
              <a:rPr lang="en-GB" sz="1100" dirty="0"/>
            </a:br>
            <a:r>
              <a:rPr lang="en-GB" sz="1100" dirty="0"/>
              <a:t>Topic </a:t>
            </a:r>
            <a:endParaRPr dirty="0"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100" dirty="0"/>
              <a:t>Thesis Abstract</a:t>
            </a:r>
            <a:br>
              <a:rPr lang="en-GB" sz="1100" dirty="0"/>
            </a:br>
            <a:r>
              <a:rPr lang="en-GB" sz="1100" dirty="0"/>
              <a:t>Concept Note </a:t>
            </a:r>
            <a:br>
              <a:rPr lang="en-GB" sz="1100" dirty="0"/>
            </a:br>
            <a:r>
              <a:rPr lang="en-GB" sz="1100" dirty="0"/>
              <a:t>What is the solution Build? </a:t>
            </a:r>
            <a:br>
              <a:rPr lang="en-GB" sz="1100" dirty="0"/>
            </a:br>
            <a:r>
              <a:rPr lang="en-GB" sz="1100" dirty="0"/>
              <a:t>Business use case </a:t>
            </a:r>
            <a:br>
              <a:rPr lang="en-GB" sz="1100" dirty="0"/>
            </a:br>
            <a:r>
              <a:rPr lang="en-GB" sz="1100" dirty="0"/>
              <a:t>(Less than 100 – 200 words) </a:t>
            </a:r>
            <a:br>
              <a:rPr lang="en-GB" sz="1100" dirty="0"/>
            </a:br>
            <a:r>
              <a:rPr lang="en-GB" sz="1100" dirty="0"/>
              <a:t>Judge and filter becomes easy </a:t>
            </a:r>
            <a:endParaRPr dirty="0"/>
          </a:p>
        </p:txBody>
      </p:sp>
      <p:sp>
        <p:nvSpPr>
          <p:cNvPr id="80" name="Google Shape;80;g351d7b7dcd0_0_1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3197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1d7b7dcd0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351d7b7dcd0_0_1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100"/>
              <a:t>Idea Submissions Form – Details of the form</a:t>
            </a:r>
            <a:br>
              <a:rPr lang="en-GB" sz="1100"/>
            </a:br>
            <a:r>
              <a:rPr lang="en-GB" sz="1100"/>
              <a:t>Topic </a:t>
            </a:r>
            <a:endParaRPr/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1100"/>
              <a:t>Thesis Abstract</a:t>
            </a:r>
            <a:br>
              <a:rPr lang="en-GB" sz="1100"/>
            </a:br>
            <a:r>
              <a:rPr lang="en-GB" sz="1100"/>
              <a:t>Concept Note </a:t>
            </a:r>
            <a:br>
              <a:rPr lang="en-GB" sz="1100"/>
            </a:br>
            <a:r>
              <a:rPr lang="en-GB" sz="1100"/>
              <a:t>What is the solution Build? </a:t>
            </a:r>
            <a:br>
              <a:rPr lang="en-GB" sz="1100"/>
            </a:br>
            <a:r>
              <a:rPr lang="en-GB" sz="1100"/>
              <a:t>Business use case </a:t>
            </a:r>
            <a:br>
              <a:rPr lang="en-GB" sz="1100"/>
            </a:br>
            <a:r>
              <a:rPr lang="en-GB" sz="1100"/>
              <a:t>(Less than 100 – 200 words) </a:t>
            </a:r>
            <a:br>
              <a:rPr lang="en-GB" sz="1100"/>
            </a:br>
            <a:r>
              <a:rPr lang="en-GB" sz="1100"/>
              <a:t>Judge and filter becomes easy </a:t>
            </a:r>
            <a:endParaRPr/>
          </a:p>
        </p:txBody>
      </p:sp>
      <p:sp>
        <p:nvSpPr>
          <p:cNvPr id="87" name="Google Shape;87;g351d7b7dcd0_0_1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1d7b7dcd0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g351d7b7dcd0_0_2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4" name="Google Shape;94;g351d7b7dcd0_0_2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 title="Frame 4661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-1" y="1771201"/>
            <a:ext cx="8098971" cy="3300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i="0" u="none" strike="noStrike" cap="none" dirty="0">
                <a:solidFill>
                  <a:schemeClr val="lt1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     Team Name</a:t>
            </a:r>
            <a:r>
              <a:rPr lang="en-GB" sz="1600" b="1" i="0" u="none" strike="noStrike" cap="none" dirty="0">
                <a:solidFill>
                  <a:schemeClr val="bg1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:</a:t>
            </a:r>
            <a:r>
              <a:rPr lang="en-GB" b="1" i="0" u="none" strike="noStrike" cap="none" dirty="0">
                <a:solidFill>
                  <a:schemeClr val="bg1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  </a:t>
            </a:r>
            <a:r>
              <a:rPr lang="en-GB" dirty="0" err="1">
                <a:solidFill>
                  <a:schemeClr val="bg1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AIgents</a:t>
            </a:r>
            <a:r>
              <a:rPr lang="en-GB" i="0" u="none" strike="noStrike" cap="none" dirty="0">
                <a:solidFill>
                  <a:schemeClr val="bg1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     Team Members Details: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b="1" dirty="0">
              <a:solidFill>
                <a:schemeClr val="lt1"/>
              </a:solidFill>
              <a:latin typeface="Palatino Linotype" panose="02040502050505030304" pitchFamily="18" charset="0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b="1" dirty="0">
              <a:solidFill>
                <a:schemeClr val="lt1"/>
              </a:solidFill>
              <a:latin typeface="Palatino Linotype" panose="02040502050505030304" pitchFamily="18" charset="0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b="1" dirty="0">
              <a:solidFill>
                <a:schemeClr val="lt1"/>
              </a:solidFill>
              <a:latin typeface="Palatino Linotype" panose="02040502050505030304" pitchFamily="18" charset="0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b="1" dirty="0">
              <a:solidFill>
                <a:schemeClr val="lt1"/>
              </a:solidFill>
              <a:latin typeface="Palatino Linotype" panose="02040502050505030304" pitchFamily="18" charset="0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b="1" dirty="0">
              <a:solidFill>
                <a:schemeClr val="lt1"/>
              </a:solidFill>
              <a:latin typeface="Palatino Linotype" panose="02040502050505030304" pitchFamily="18" charset="0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     Domain/Technical Strengths: </a:t>
            </a:r>
            <a:r>
              <a:rPr lang="en-US" sz="1200" dirty="0">
                <a:solidFill>
                  <a:srgbClr val="FFFFFF"/>
                </a:solidFill>
                <a:latin typeface="Palatino Linotype" panose="02040502050505030304" pitchFamily="18" charset="0"/>
              </a:rPr>
              <a:t>AI, ML &amp; Deep Learning, Data Science &amp; Visualization,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Palatino Linotype" panose="02040502050505030304" pitchFamily="18" charset="0"/>
              </a:rPr>
              <a:t>      API  Integration, Real-time Mapping, </a:t>
            </a:r>
            <a:r>
              <a:rPr lang="en-US" sz="1200" dirty="0" err="1">
                <a:solidFill>
                  <a:srgbClr val="FFFFFF"/>
                </a:solidFill>
                <a:latin typeface="Palatino Linotype" panose="02040502050505030304" pitchFamily="18" charset="0"/>
              </a:rPr>
              <a:t>OpenAI</a:t>
            </a:r>
            <a:r>
              <a:rPr lang="en-US" sz="1200" dirty="0">
                <a:solidFill>
                  <a:srgbClr val="FFFFFF"/>
                </a:solidFill>
                <a:latin typeface="Palatino Linotype" panose="02040502050505030304" pitchFamily="18" charset="0"/>
              </a:rPr>
              <a:t>, Google Maps API, Python , AWS  </a:t>
            </a:r>
            <a:endParaRPr dirty="0">
              <a:solidFill>
                <a:srgbClr val="FFFFFF"/>
              </a:solidFill>
              <a:latin typeface="Palatino Linotype" panose="02040502050505030304" pitchFamily="18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     Contact details </a:t>
            </a:r>
            <a:r>
              <a:rPr lang="en-GB" b="1" dirty="0">
                <a:solidFill>
                  <a:schemeClr val="bg1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: </a:t>
            </a:r>
            <a:r>
              <a:rPr lang="en-GB" b="1" dirty="0">
                <a:solidFill>
                  <a:srgbClr val="FF0000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 </a:t>
            </a:r>
            <a:r>
              <a:rPr lang="en-GB" sz="1200" dirty="0">
                <a:solidFill>
                  <a:srgbClr val="FFFFFF"/>
                </a:solidFill>
                <a:latin typeface="Palatino Linotype" panose="02040502050505030304" pitchFamily="18" charset="0"/>
                <a:ea typeface="Montserrat"/>
                <a:cs typeface="Montserrat"/>
                <a:sym typeface="Montserrat"/>
              </a:rPr>
              <a:t>ridajahan750@gmail.com</a:t>
            </a:r>
            <a:endParaRPr sz="1200" dirty="0">
              <a:solidFill>
                <a:srgbClr val="FFFFFF"/>
              </a:solidFill>
              <a:latin typeface="Palatino Linotype" panose="02040502050505030304" pitchFamily="18" charset="0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EA9A520-BAAC-4E67-8D44-D42E669ADB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239512"/>
              </p:ext>
            </p:extLst>
          </p:nvPr>
        </p:nvGraphicFramePr>
        <p:xfrm>
          <a:off x="288000" y="2500800"/>
          <a:ext cx="42336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8210">
                  <a:extLst>
                    <a:ext uri="{9D8B030D-6E8A-4147-A177-3AD203B41FA5}">
                      <a16:colId xmlns:a16="http://schemas.microsoft.com/office/drawing/2014/main" val="918475827"/>
                    </a:ext>
                  </a:extLst>
                </a:gridCol>
                <a:gridCol w="1127213">
                  <a:extLst>
                    <a:ext uri="{9D8B030D-6E8A-4147-A177-3AD203B41FA5}">
                      <a16:colId xmlns:a16="http://schemas.microsoft.com/office/drawing/2014/main" val="1762627892"/>
                    </a:ext>
                  </a:extLst>
                </a:gridCol>
                <a:gridCol w="878177">
                  <a:extLst>
                    <a:ext uri="{9D8B030D-6E8A-4147-A177-3AD203B41FA5}">
                      <a16:colId xmlns:a16="http://schemas.microsoft.com/office/drawing/2014/main" val="2020468951"/>
                    </a:ext>
                  </a:extLst>
                </a:gridCol>
              </a:tblGrid>
              <a:tr h="2906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         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Palatino Linotype" panose="02040502050505030304" pitchFamily="18" charset="0"/>
                        </a:rPr>
                        <a:t>Name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</a:t>
                      </a:r>
                      <a:r>
                        <a:rPr lang="en-US" dirty="0">
                          <a:latin typeface="Palatino Linotype" panose="02040502050505030304" pitchFamily="18" charset="0"/>
                        </a:rPr>
                        <a:t>College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Palatino Linotype" panose="02040502050505030304" pitchFamily="18" charset="0"/>
                        </a:rPr>
                        <a:t>  Year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543907"/>
                  </a:ext>
                </a:extLst>
              </a:tr>
              <a:tr h="2906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Palatino Linotype" panose="02040502050505030304" pitchFamily="18" charset="0"/>
                        </a:rPr>
                        <a:t>Rida Jahan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FFFF"/>
                          </a:solidFill>
                        </a:rPr>
                        <a:t>   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Palatino Linotype" panose="02040502050505030304" pitchFamily="18" charset="0"/>
                        </a:rPr>
                        <a:t>SRIST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</a:t>
                      </a:r>
                      <a:r>
                        <a:rPr lang="en-US" dirty="0">
                          <a:solidFill>
                            <a:srgbClr val="FFFFFF"/>
                          </a:solidFill>
                          <a:latin typeface="Palatino Linotype" panose="02040502050505030304" pitchFamily="18" charset="0"/>
                        </a:rPr>
                        <a:t>3rd</a:t>
                      </a:r>
                      <a:r>
                        <a:rPr lang="en-US" dirty="0"/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2848717"/>
                  </a:ext>
                </a:extLst>
              </a:tr>
              <a:tr h="2906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Palatino Linotype" panose="02040502050505030304" pitchFamily="18" charset="0"/>
                        </a:rPr>
                        <a:t>Jiya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Palatino Linotype" panose="02040502050505030304" pitchFamily="18" charset="0"/>
                        </a:rPr>
                        <a:t>Sahu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FFFF"/>
                          </a:solidFill>
                          <a:latin typeface="Palatino Linotype" panose="02040502050505030304" pitchFamily="18" charset="0"/>
                        </a:rPr>
                        <a:t>   SRIST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FFFF"/>
                          </a:solidFill>
                          <a:latin typeface="Palatino Linotype" panose="02040502050505030304" pitchFamily="18" charset="0"/>
                        </a:rPr>
                        <a:t>   3rd</a:t>
                      </a:r>
                      <a:r>
                        <a:rPr lang="en-US" dirty="0"/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5859418"/>
                  </a:ext>
                </a:extLst>
              </a:tr>
              <a:tr h="29061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  <a:latin typeface="Palatino Linotype" panose="02040502050505030304" pitchFamily="18" charset="0"/>
                        </a:rPr>
                        <a:t>Mansi Nigam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FFFF"/>
                          </a:solidFill>
                          <a:latin typeface="Palatino Linotype" panose="02040502050505030304" pitchFamily="18" charset="0"/>
                        </a:rPr>
                        <a:t>   SRIST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FFFF"/>
                          </a:solidFill>
                          <a:latin typeface="Palatino Linotype" panose="02040502050505030304" pitchFamily="18" charset="0"/>
                        </a:rPr>
                        <a:t>   3rd</a:t>
                      </a:r>
                      <a:r>
                        <a:rPr lang="en-US" dirty="0"/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089918"/>
                  </a:ext>
                </a:extLst>
              </a:tr>
              <a:tr h="29061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bg1"/>
                          </a:solidFill>
                          <a:latin typeface="Palatino Linotype" panose="02040502050505030304" pitchFamily="18" charset="0"/>
                        </a:rPr>
                        <a:t>Priyansh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Palatino Linotype" panose="02040502050505030304" pitchFamily="18" charset="0"/>
                        </a:rPr>
                        <a:t>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  <a:latin typeface="Palatino Linotype" panose="02040502050505030304" pitchFamily="18" charset="0"/>
                        </a:rPr>
                        <a:t>Puri</a:t>
                      </a:r>
                      <a:r>
                        <a:rPr lang="en-US" dirty="0">
                          <a:solidFill>
                            <a:schemeClr val="bg1"/>
                          </a:solidFill>
                          <a:latin typeface="Palatino Linotype" panose="02040502050505030304" pitchFamily="18" charset="0"/>
                        </a:rPr>
                        <a:t> Goswami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FFFF"/>
                          </a:solidFill>
                          <a:latin typeface="Palatino Linotype" panose="02040502050505030304" pitchFamily="18" charset="0"/>
                        </a:rPr>
                        <a:t>   SRIST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FFFF"/>
                          </a:solidFill>
                          <a:latin typeface="Palatino Linotype" panose="02040502050505030304" pitchFamily="18" charset="0"/>
                        </a:rPr>
                        <a:t>   3rd</a:t>
                      </a:r>
                      <a:r>
                        <a:rPr lang="en-US" dirty="0"/>
                        <a:t> </a:t>
                      </a:r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39538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Frame 466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5513"/>
            <a:ext cx="9193973" cy="5143501"/>
          </a:xfrm>
          <a:prstGeom prst="rect">
            <a:avLst/>
          </a:prstGeom>
          <a:gradFill>
            <a:gsLst>
              <a:gs pos="0">
                <a:srgbClr val="CDEEFF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0DB0BB-4E65-46D1-A053-118BF89DAC23}"/>
              </a:ext>
            </a:extLst>
          </p:cNvPr>
          <p:cNvSpPr txBox="1"/>
          <p:nvPr/>
        </p:nvSpPr>
        <p:spPr>
          <a:xfrm>
            <a:off x="2401200" y="35513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  <a:latin typeface="Palatino Linotype" panose="02040502050505030304" pitchFamily="18" charset="0"/>
              </a:rPr>
              <a:t>Defining the Challenge: Urban Traffic &amp; Pollution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F35C45-B234-429E-B8D3-744011626422}"/>
              </a:ext>
            </a:extLst>
          </p:cNvPr>
          <p:cNvSpPr/>
          <p:nvPr/>
        </p:nvSpPr>
        <p:spPr>
          <a:xfrm>
            <a:off x="351568" y="1149140"/>
            <a:ext cx="3937344" cy="1862036"/>
          </a:xfrm>
          <a:prstGeom prst="rect">
            <a:avLst/>
          </a:prstGeom>
          <a:solidFill>
            <a:schemeClr val="bg1"/>
          </a:solidFill>
          <a:ln>
            <a:solidFill>
              <a:srgbClr val="FF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8C040E-565F-4B24-8707-293BBAEAF14A}"/>
              </a:ext>
            </a:extLst>
          </p:cNvPr>
          <p:cNvSpPr txBox="1"/>
          <p:nvPr/>
        </p:nvSpPr>
        <p:spPr>
          <a:xfrm>
            <a:off x="960878" y="1265189"/>
            <a:ext cx="24504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Palatino Linotype" panose="02040502050505030304" pitchFamily="18" charset="0"/>
              </a:rPr>
              <a:t>Problem Statement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0D9ECC-664E-4D99-A325-64B3FC3B03F4}"/>
              </a:ext>
            </a:extLst>
          </p:cNvPr>
          <p:cNvSpPr/>
          <p:nvPr/>
        </p:nvSpPr>
        <p:spPr>
          <a:xfrm>
            <a:off x="351568" y="3632125"/>
            <a:ext cx="8209625" cy="1426931"/>
          </a:xfrm>
          <a:prstGeom prst="rect">
            <a:avLst/>
          </a:prstGeom>
          <a:solidFill>
            <a:schemeClr val="bg1"/>
          </a:solidFill>
          <a:ln>
            <a:solidFill>
              <a:srgbClr val="FF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>
                <a:latin typeface="Palatino Linotype" panose="02040502050505030304" pitchFamily="18" charset="0"/>
              </a:rPr>
              <a:t>Brief Context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801EA6B-4CCD-484D-883F-03B41BE23520}"/>
              </a:ext>
            </a:extLst>
          </p:cNvPr>
          <p:cNvSpPr/>
          <p:nvPr/>
        </p:nvSpPr>
        <p:spPr>
          <a:xfrm>
            <a:off x="4623849" y="1149140"/>
            <a:ext cx="3937344" cy="2272213"/>
          </a:xfrm>
          <a:prstGeom prst="rect">
            <a:avLst/>
          </a:prstGeom>
          <a:solidFill>
            <a:schemeClr val="bg1"/>
          </a:solidFill>
          <a:ln>
            <a:solidFill>
              <a:srgbClr val="FF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B228E7-464C-4E8F-BFD9-DBD5AD570C23}"/>
              </a:ext>
            </a:extLst>
          </p:cNvPr>
          <p:cNvSpPr txBox="1"/>
          <p:nvPr/>
        </p:nvSpPr>
        <p:spPr>
          <a:xfrm>
            <a:off x="4719735" y="1728582"/>
            <a:ext cx="3745571" cy="1692771"/>
          </a:xfrm>
          <a:prstGeom prst="rect">
            <a:avLst/>
          </a:prstGeom>
          <a:noFill/>
          <a:ln>
            <a:solidFill>
              <a:srgbClr val="FFCCFF"/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latin typeface="Palatino Linotype" panose="02040502050505030304" pitchFamily="18" charset="0"/>
              </a:rPr>
              <a:t>• Causes health issues like asthma, stress, and fatigue</a:t>
            </a:r>
            <a:br>
              <a:rPr lang="en-US" sz="1600" dirty="0">
                <a:latin typeface="Palatino Linotype" panose="02040502050505030304" pitchFamily="18" charset="0"/>
              </a:rPr>
            </a:br>
            <a:r>
              <a:rPr lang="en-US" sz="1600" dirty="0">
                <a:latin typeface="Palatino Linotype" panose="02040502050505030304" pitchFamily="18" charset="0"/>
              </a:rPr>
              <a:t>• Wastes time and fuel, reducing daily productivity</a:t>
            </a:r>
            <a:br>
              <a:rPr lang="en-US" sz="1600" dirty="0">
                <a:latin typeface="Palatino Linotype" panose="02040502050505030304" pitchFamily="18" charset="0"/>
              </a:rPr>
            </a:br>
            <a:r>
              <a:rPr lang="en-US" sz="1600" dirty="0">
                <a:latin typeface="Palatino Linotype" panose="02040502050505030304" pitchFamily="18" charset="0"/>
              </a:rPr>
              <a:t>• Lack of real-time systems prevents quick response by authorities</a:t>
            </a:r>
            <a:r>
              <a:rPr lang="en-US" sz="2400" dirty="0"/>
              <a:t> </a:t>
            </a:r>
            <a:endParaRPr lang="en-US" sz="1800" b="1" dirty="0">
              <a:latin typeface="Palatino Linotype" panose="0204050205050503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9CEEF2F-6C46-4BC8-8A9A-B14555D3F504}"/>
              </a:ext>
            </a:extLst>
          </p:cNvPr>
          <p:cNvSpPr txBox="1"/>
          <p:nvPr/>
        </p:nvSpPr>
        <p:spPr>
          <a:xfrm>
            <a:off x="3687246" y="3609354"/>
            <a:ext cx="15382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Palatino Linotype" panose="02040502050505030304" pitchFamily="18" charset="0"/>
              </a:rPr>
              <a:t>Target Users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770A75-9720-435D-873F-625015A8785C}"/>
              </a:ext>
            </a:extLst>
          </p:cNvPr>
          <p:cNvSpPr txBox="1"/>
          <p:nvPr/>
        </p:nvSpPr>
        <p:spPr>
          <a:xfrm>
            <a:off x="4719735" y="1265189"/>
            <a:ext cx="15879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Palatino Linotype" panose="02040502050505030304" pitchFamily="18" charset="0"/>
              </a:rPr>
              <a:t>Brief Context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D2994A-3E19-4933-AA6A-AEDEC8EC13E5}"/>
              </a:ext>
            </a:extLst>
          </p:cNvPr>
          <p:cNvSpPr txBox="1"/>
          <p:nvPr/>
        </p:nvSpPr>
        <p:spPr>
          <a:xfrm>
            <a:off x="778333" y="1722684"/>
            <a:ext cx="26768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Palatino Linotype" panose="02040502050505030304" pitchFamily="18" charset="0"/>
              </a:rPr>
              <a:t>Unpredictable urban traffic leads to increased pollution and commuter delays.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E2F5B54D-AC3A-4CCF-AB11-6B6E08FF18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9200" y="3609354"/>
            <a:ext cx="676610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Commuters – want faster, cleaner, safer routes.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City Planners – need data for smart infrastructure.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Environmental Agencies – manage pollution levels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Transit Authorities – optimize routes and schedules with real-time data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Frame 466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gradFill>
            <a:gsLst>
              <a:gs pos="0">
                <a:srgbClr val="CDEEFF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E4F089C-1D2B-4728-8B68-DBDD6195AF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5460515"/>
              </p:ext>
            </p:extLst>
          </p:nvPr>
        </p:nvGraphicFramePr>
        <p:xfrm>
          <a:off x="885600" y="482400"/>
          <a:ext cx="7740000" cy="4121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226D617-8590-4408-9F59-18C696BC8ACC}"/>
              </a:ext>
            </a:extLst>
          </p:cNvPr>
          <p:cNvSpPr txBox="1"/>
          <p:nvPr/>
        </p:nvSpPr>
        <p:spPr>
          <a:xfrm>
            <a:off x="2151888" y="539750"/>
            <a:ext cx="3346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 err="1">
                <a:latin typeface="Palatino Linotype" panose="02040502050505030304" pitchFamily="18" charset="0"/>
              </a:rPr>
              <a:t>CityPulse</a:t>
            </a:r>
            <a:r>
              <a:rPr lang="en-US" sz="1800" b="1" dirty="0">
                <a:latin typeface="Palatino Linotype" panose="02040502050505030304" pitchFamily="18" charset="0"/>
              </a:rPr>
              <a:t>: AI-Based Solution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C53F43-B010-444A-A7E9-785A13E62ECE}"/>
              </a:ext>
            </a:extLst>
          </p:cNvPr>
          <p:cNvSpPr txBox="1"/>
          <p:nvPr/>
        </p:nvSpPr>
        <p:spPr>
          <a:xfrm>
            <a:off x="2151888" y="909082"/>
            <a:ext cx="699211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Palatino Linotype" panose="02040502050505030304" pitchFamily="18" charset="0"/>
              </a:rPr>
              <a:t>CityPulse</a:t>
            </a:r>
            <a:r>
              <a:rPr lang="en-US" dirty="0">
                <a:latin typeface="Palatino Linotype" panose="02040502050505030304" pitchFamily="18" charset="0"/>
              </a:rPr>
              <a:t> predicts traffic and pollution in real-time to enable faster, healthier, and smarter urban mobility.</a:t>
            </a:r>
            <a:br>
              <a:rPr lang="en-US" dirty="0">
                <a:latin typeface="Palatino Linotype" panose="02040502050505030304" pitchFamily="18" charset="0"/>
              </a:rPr>
            </a:br>
            <a:r>
              <a:rPr lang="en-US" dirty="0">
                <a:latin typeface="Palatino Linotype" panose="02040502050505030304" pitchFamily="18" charset="0"/>
              </a:rPr>
              <a:t>An AI-driven system that helps users and city planners make smarter, greener decisions.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6A8E32-911C-4F7B-BBB1-674CCEB7578B}"/>
              </a:ext>
            </a:extLst>
          </p:cNvPr>
          <p:cNvSpPr txBox="1"/>
          <p:nvPr/>
        </p:nvSpPr>
        <p:spPr>
          <a:xfrm>
            <a:off x="2151884" y="1911455"/>
            <a:ext cx="41434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Palatino Linotype" panose="02040502050505030304" pitchFamily="18" charset="0"/>
              </a:rPr>
              <a:t>Key Features &amp; Functionalities</a:t>
            </a:r>
            <a:endParaRPr lang="en-US" sz="1600" b="1" dirty="0">
              <a:latin typeface="Palatino Linotype" panose="0204050205050503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F69445-E319-4A5C-B5D0-670FA4568F12}"/>
              </a:ext>
            </a:extLst>
          </p:cNvPr>
          <p:cNvSpPr txBox="1"/>
          <p:nvPr/>
        </p:nvSpPr>
        <p:spPr>
          <a:xfrm>
            <a:off x="2151885" y="3134013"/>
            <a:ext cx="19980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Palatino Linotype" panose="02040502050505030304" pitchFamily="18" charset="0"/>
              </a:rPr>
              <a:t>How AI is Used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75F83D-2018-4651-A447-C1DD3FC89424}"/>
              </a:ext>
            </a:extLst>
          </p:cNvPr>
          <p:cNvSpPr txBox="1"/>
          <p:nvPr/>
        </p:nvSpPr>
        <p:spPr>
          <a:xfrm>
            <a:off x="2151885" y="2232521"/>
            <a:ext cx="61780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Palatino Linotype" panose="02040502050505030304" pitchFamily="18" charset="0"/>
              </a:rPr>
              <a:t>Traffic Prediction (LSTM, Prophet), Pollution Forecast (real-time data), Smart Routing (AI logic), City Dashboard (heatmaps, alerts), Anomaly Detection (traffic/pollution spikes)</a:t>
            </a:r>
            <a:endParaRPr lang="en-US" sz="1400" b="1" dirty="0">
              <a:latin typeface="Palatino Linotype" panose="0204050205050503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859182-E568-4E67-9F5A-B08C21CA099E}"/>
              </a:ext>
            </a:extLst>
          </p:cNvPr>
          <p:cNvSpPr txBox="1"/>
          <p:nvPr/>
        </p:nvSpPr>
        <p:spPr>
          <a:xfrm>
            <a:off x="2151884" y="3499549"/>
            <a:ext cx="62770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Palatino Linotype" panose="02040502050505030304" pitchFamily="18" charset="0"/>
              </a:rPr>
              <a:t>Time-series forecasting (LSTM, Prophet), Regression models for pollution, Reinforcement learning for routing, Isolation Forest for anomaly detection</a:t>
            </a:r>
            <a:endParaRPr lang="en-US" sz="1200" b="1" dirty="0">
              <a:latin typeface="Palatino Linotype" panose="0204050205050503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 title="Frame 466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910"/>
            <a:ext cx="9241536" cy="5143501"/>
          </a:xfrm>
          <a:prstGeom prst="rect">
            <a:avLst/>
          </a:prstGeom>
          <a:gradFill>
            <a:gsLst>
              <a:gs pos="0">
                <a:srgbClr val="CDEEFF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8E81B25-B41E-44BD-84CC-BEF239BABD6F}"/>
              </a:ext>
            </a:extLst>
          </p:cNvPr>
          <p:cNvSpPr/>
          <p:nvPr/>
        </p:nvSpPr>
        <p:spPr>
          <a:xfrm>
            <a:off x="170999" y="510263"/>
            <a:ext cx="4578299" cy="2754375"/>
          </a:xfrm>
          <a:prstGeom prst="rect">
            <a:avLst/>
          </a:prstGeom>
          <a:noFill/>
          <a:ln>
            <a:solidFill>
              <a:srgbClr val="FF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CB480B-9772-418F-8868-10C95294FAA6}"/>
              </a:ext>
            </a:extLst>
          </p:cNvPr>
          <p:cNvSpPr txBox="1"/>
          <p:nvPr/>
        </p:nvSpPr>
        <p:spPr>
          <a:xfrm>
            <a:off x="170999" y="535808"/>
            <a:ext cx="13104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Palatino Linotype" panose="02040502050505030304" pitchFamily="18" charset="0"/>
              </a:rPr>
              <a:t>Tech Stack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F7570C-EEEA-40F1-B036-F35DC81EB905}"/>
              </a:ext>
            </a:extLst>
          </p:cNvPr>
          <p:cNvSpPr txBox="1"/>
          <p:nvPr/>
        </p:nvSpPr>
        <p:spPr>
          <a:xfrm>
            <a:off x="210599" y="802425"/>
            <a:ext cx="4275002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latin typeface="Palatino Linotype" panose="02040502050505030304" pitchFamily="18" charset="0"/>
              </a:rPr>
              <a:t>Frontend:</a:t>
            </a:r>
            <a:r>
              <a:rPr lang="en-US" sz="1100" dirty="0">
                <a:latin typeface="Palatino Linotype" panose="02040502050505030304" pitchFamily="18" charset="0"/>
              </a:rPr>
              <a:t> HTML, CSS, JavaScript, React.js</a:t>
            </a:r>
          </a:p>
          <a:p>
            <a:r>
              <a:rPr lang="en-US" sz="1100" b="1" dirty="0">
                <a:latin typeface="Palatino Linotype" panose="02040502050505030304" pitchFamily="18" charset="0"/>
              </a:rPr>
              <a:t>Backend:</a:t>
            </a:r>
            <a:r>
              <a:rPr lang="en-US" sz="1100" dirty="0">
                <a:latin typeface="Palatino Linotype" panose="02040502050505030304" pitchFamily="18" charset="0"/>
              </a:rPr>
              <a:t> Python</a:t>
            </a:r>
          </a:p>
          <a:p>
            <a:r>
              <a:rPr lang="en-US" sz="1100" b="1" dirty="0">
                <a:latin typeface="Palatino Linotype" panose="02040502050505030304" pitchFamily="18" charset="0"/>
              </a:rPr>
              <a:t>Frameworks:</a:t>
            </a:r>
            <a:r>
              <a:rPr lang="en-US" sz="1100" dirty="0">
                <a:latin typeface="Palatino Linotype" panose="02040502050505030304" pitchFamily="18" charset="0"/>
              </a:rPr>
              <a:t> Flask or </a:t>
            </a:r>
            <a:r>
              <a:rPr lang="en-US" sz="1100" dirty="0" err="1">
                <a:latin typeface="Palatino Linotype" panose="02040502050505030304" pitchFamily="18" charset="0"/>
              </a:rPr>
              <a:t>FastAPI</a:t>
            </a:r>
            <a:endParaRPr lang="en-US" sz="1100" dirty="0">
              <a:latin typeface="Palatino Linotype" panose="02040502050505030304" pitchFamily="18" charset="0"/>
            </a:endParaRPr>
          </a:p>
          <a:p>
            <a:r>
              <a:rPr lang="en-US" sz="1100" b="1" dirty="0">
                <a:latin typeface="Palatino Linotype" panose="02040502050505030304" pitchFamily="18" charset="0"/>
              </a:rPr>
              <a:t>AI/ML:</a:t>
            </a:r>
            <a:r>
              <a:rPr lang="en-US" sz="1100" dirty="0">
                <a:latin typeface="Palatino Linotype" panose="02040502050505030304" pitchFamily="18" charset="0"/>
              </a:rPr>
              <a:t> LSTM, Prophet, Regression, Reinforcement   Learning, Isolation Forest</a:t>
            </a:r>
          </a:p>
          <a:p>
            <a:r>
              <a:rPr lang="en-US" sz="1100" b="1" dirty="0">
                <a:latin typeface="Palatino Linotype" panose="02040502050505030304" pitchFamily="18" charset="0"/>
              </a:rPr>
              <a:t>Frameworks:</a:t>
            </a:r>
            <a:r>
              <a:rPr lang="en-US" sz="1100" dirty="0">
                <a:latin typeface="Palatino Linotype" panose="02040502050505030304" pitchFamily="18" charset="0"/>
              </a:rPr>
              <a:t> TensorFlow, scikit-learn, Prophet</a:t>
            </a:r>
          </a:p>
          <a:p>
            <a:r>
              <a:rPr lang="en-US" sz="1100" b="1" dirty="0">
                <a:latin typeface="Palatino Linotype" panose="02040502050505030304" pitchFamily="18" charset="0"/>
              </a:rPr>
              <a:t>Cloud &amp; Hosting:</a:t>
            </a:r>
            <a:r>
              <a:rPr lang="en-US" sz="1100" dirty="0">
                <a:latin typeface="Palatino Linotype" panose="02040502050505030304" pitchFamily="18" charset="0"/>
              </a:rPr>
              <a:t> AWS, Google Cloud Platform (GCP)</a:t>
            </a:r>
          </a:p>
          <a:p>
            <a:r>
              <a:rPr lang="en-US" sz="1100" b="1" dirty="0">
                <a:latin typeface="Palatino Linotype" panose="02040502050505030304" pitchFamily="18" charset="0"/>
              </a:rPr>
              <a:t>Real-time Data Sources Traffic:</a:t>
            </a:r>
            <a:r>
              <a:rPr lang="en-US" sz="1100" dirty="0">
                <a:latin typeface="Palatino Linotype" panose="02040502050505030304" pitchFamily="18" charset="0"/>
              </a:rPr>
              <a:t> IoT Sensors, Mobile GPS, Traffic APIs, Traffic Cameras</a:t>
            </a:r>
          </a:p>
          <a:p>
            <a:r>
              <a:rPr lang="en-US" sz="1100" b="1" dirty="0">
                <a:latin typeface="Palatino Linotype" panose="02040502050505030304" pitchFamily="18" charset="0"/>
              </a:rPr>
              <a:t>Environmental:</a:t>
            </a:r>
            <a:r>
              <a:rPr lang="en-US" sz="1100" dirty="0">
                <a:latin typeface="Palatino Linotype" panose="02040502050505030304" pitchFamily="18" charset="0"/>
              </a:rPr>
              <a:t> Satellite APIs</a:t>
            </a:r>
          </a:p>
          <a:p>
            <a:r>
              <a:rPr lang="en-US" sz="1100" b="1" dirty="0">
                <a:latin typeface="Palatino Linotype" panose="02040502050505030304" pitchFamily="18" charset="0"/>
              </a:rPr>
              <a:t>Dashboard &amp; Visualization: </a:t>
            </a:r>
            <a:r>
              <a:rPr lang="en-US" sz="1100" dirty="0" err="1">
                <a:latin typeface="Palatino Linotype" panose="02040502050505030304" pitchFamily="18" charset="0"/>
              </a:rPr>
              <a:t>Streamlit</a:t>
            </a:r>
            <a:endParaRPr lang="en-US" sz="1100" dirty="0">
              <a:latin typeface="Palatino Linotype" panose="02040502050505030304" pitchFamily="18" charset="0"/>
            </a:endParaRPr>
          </a:p>
          <a:p>
            <a:r>
              <a:rPr lang="en-US" sz="1100" b="1" dirty="0">
                <a:latin typeface="Palatino Linotype" panose="02040502050505030304" pitchFamily="18" charset="0"/>
              </a:rPr>
              <a:t>Database:</a:t>
            </a:r>
            <a:r>
              <a:rPr lang="en-US" sz="1100" dirty="0">
                <a:latin typeface="Palatino Linotype" panose="02040502050505030304" pitchFamily="18" charset="0"/>
              </a:rPr>
              <a:t> Firebase</a:t>
            </a:r>
          </a:p>
          <a:p>
            <a:r>
              <a:rPr lang="en-US" sz="1100" b="1" dirty="0">
                <a:latin typeface="Palatino Linotype" panose="02040502050505030304" pitchFamily="18" charset="0"/>
              </a:rPr>
              <a:t>APIs Used:</a:t>
            </a:r>
            <a:r>
              <a:rPr lang="en-US" sz="1100" dirty="0">
                <a:latin typeface="Palatino Linotype" panose="02040502050505030304" pitchFamily="18" charset="0"/>
              </a:rPr>
              <a:t> </a:t>
            </a:r>
            <a:r>
              <a:rPr lang="en-US" sz="1100" dirty="0" err="1">
                <a:latin typeface="Palatino Linotype" panose="02040502050505030304" pitchFamily="18" charset="0"/>
              </a:rPr>
              <a:t>OpenAI</a:t>
            </a:r>
            <a:r>
              <a:rPr lang="en-US" sz="1100" dirty="0">
                <a:latin typeface="Palatino Linotype" panose="02040502050505030304" pitchFamily="18" charset="0"/>
              </a:rPr>
              <a:t> (for auto-response suggestions), Google Maps API (location tagging), Twilio (for SMS updates)</a:t>
            </a:r>
            <a:endParaRPr lang="en-US" sz="1000" dirty="0">
              <a:latin typeface="Palatino Linotype" panose="02040502050505030304" pitchFamily="18" charset="0"/>
            </a:endParaRPr>
          </a:p>
        </p:txBody>
      </p:sp>
      <p:sp>
        <p:nvSpPr>
          <p:cNvPr id="17" name="Google Shape;90;p18">
            <a:extLst>
              <a:ext uri="{FF2B5EF4-FFF2-40B4-BE49-F238E27FC236}">
                <a16:creationId xmlns:a16="http://schemas.microsoft.com/office/drawing/2014/main" id="{AEBF84EA-1785-4BC3-ABCF-C8E1EBF3A4E9}"/>
              </a:ext>
            </a:extLst>
          </p:cNvPr>
          <p:cNvSpPr txBox="1"/>
          <p:nvPr/>
        </p:nvSpPr>
        <p:spPr>
          <a:xfrm>
            <a:off x="50400" y="25545"/>
            <a:ext cx="4608000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DB1E3E"/>
                </a:solidFill>
                <a:latin typeface="Palatino Linotype" panose="02040502050505030304" pitchFamily="18" charset="0"/>
                <a:sym typeface="Quattrocento Sans"/>
              </a:rPr>
              <a:t>Technology Stack &amp; Implementation Plan</a:t>
            </a:r>
            <a:endParaRPr sz="1050" b="1" dirty="0">
              <a:solidFill>
                <a:srgbClr val="DB1E3E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8" name="Google Shape;90;p18">
            <a:extLst>
              <a:ext uri="{FF2B5EF4-FFF2-40B4-BE49-F238E27FC236}">
                <a16:creationId xmlns:a16="http://schemas.microsoft.com/office/drawing/2014/main" id="{713984AD-9950-4B3C-8CB5-D8CDE8BF9A85}"/>
              </a:ext>
            </a:extLst>
          </p:cNvPr>
          <p:cNvSpPr txBox="1"/>
          <p:nvPr/>
        </p:nvSpPr>
        <p:spPr>
          <a:xfrm>
            <a:off x="5015137" y="25545"/>
            <a:ext cx="2760863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DB1E3E"/>
                </a:solidFill>
                <a:latin typeface="Palatino Linotype" panose="02040502050505030304" pitchFamily="18" charset="0"/>
                <a:sym typeface="Quattrocento Sans"/>
              </a:rPr>
              <a:t>System Architecture</a:t>
            </a:r>
            <a:endParaRPr sz="1050" b="1" dirty="0">
              <a:solidFill>
                <a:srgbClr val="DB1E3E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1" name="Google Shape;90;p18">
            <a:extLst>
              <a:ext uri="{FF2B5EF4-FFF2-40B4-BE49-F238E27FC236}">
                <a16:creationId xmlns:a16="http://schemas.microsoft.com/office/drawing/2014/main" id="{26476AF7-6B22-4E56-8472-C026AEDE4522}"/>
              </a:ext>
            </a:extLst>
          </p:cNvPr>
          <p:cNvSpPr txBox="1"/>
          <p:nvPr/>
        </p:nvSpPr>
        <p:spPr>
          <a:xfrm>
            <a:off x="90898" y="3229522"/>
            <a:ext cx="2408462" cy="392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DB1E3E"/>
                </a:solidFill>
                <a:latin typeface="Palatino Linotype" panose="02040502050505030304" pitchFamily="18" charset="0"/>
                <a:sym typeface="Quattrocento Sans"/>
              </a:rPr>
              <a:t>Short Development Plan</a:t>
            </a:r>
            <a:endParaRPr lang="en-GB" sz="900" b="1" dirty="0">
              <a:solidFill>
                <a:srgbClr val="DB1E3E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258F788-6032-440E-BB17-61D2B7F94E67}"/>
              </a:ext>
            </a:extLst>
          </p:cNvPr>
          <p:cNvSpPr/>
          <p:nvPr/>
        </p:nvSpPr>
        <p:spPr>
          <a:xfrm>
            <a:off x="170998" y="3556800"/>
            <a:ext cx="4578299" cy="1228305"/>
          </a:xfrm>
          <a:prstGeom prst="rect">
            <a:avLst/>
          </a:prstGeom>
          <a:solidFill>
            <a:schemeClr val="bg1"/>
          </a:solidFill>
          <a:ln>
            <a:solidFill>
              <a:srgbClr val="FFCCF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351614-29B3-4E3F-88F6-68A006C64AF0}"/>
              </a:ext>
            </a:extLst>
          </p:cNvPr>
          <p:cNvSpPr txBox="1"/>
          <p:nvPr/>
        </p:nvSpPr>
        <p:spPr>
          <a:xfrm>
            <a:off x="170998" y="3630943"/>
            <a:ext cx="4528801" cy="115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Palatino Linotype" panose="02040502050505030304" pitchFamily="18" charset="0"/>
              </a:rPr>
              <a:t>Set up GitHub repo, Flask structure, database, and OTP-based login.</a:t>
            </a:r>
            <a:br>
              <a:rPr lang="en-US" sz="1100" dirty="0">
                <a:latin typeface="Palatino Linotype" panose="02040502050505030304" pitchFamily="18" charset="0"/>
              </a:rPr>
            </a:br>
            <a:r>
              <a:rPr lang="en-US" sz="1100" dirty="0">
                <a:latin typeface="Palatino Linotype" panose="02040502050505030304" pitchFamily="18" charset="0"/>
              </a:rPr>
              <a:t>Implement complaint registration with Maps API, dashboards for users/admin, and status tracking.</a:t>
            </a:r>
            <a:br>
              <a:rPr lang="en-US" sz="1100" dirty="0">
                <a:latin typeface="Palatino Linotype" panose="02040502050505030304" pitchFamily="18" charset="0"/>
              </a:rPr>
            </a:br>
            <a:r>
              <a:rPr lang="en-US" sz="1100" dirty="0">
                <a:latin typeface="Palatino Linotype" panose="02040502050505030304" pitchFamily="18" charset="0"/>
              </a:rPr>
              <a:t>Integrate </a:t>
            </a:r>
            <a:r>
              <a:rPr lang="en-US" sz="1100" dirty="0" err="1">
                <a:latin typeface="Palatino Linotype" panose="02040502050505030304" pitchFamily="18" charset="0"/>
              </a:rPr>
              <a:t>OpenAI</a:t>
            </a:r>
            <a:r>
              <a:rPr lang="en-US" sz="1100" dirty="0">
                <a:latin typeface="Palatino Linotype" panose="02040502050505030304" pitchFamily="18" charset="0"/>
              </a:rPr>
              <a:t> for smart replies, Twilio/SMTP for updates, and refine UI for responsiveness.</a:t>
            </a:r>
            <a:br>
              <a:rPr lang="en-US" sz="1100" dirty="0">
                <a:latin typeface="Palatino Linotype" panose="02040502050505030304" pitchFamily="18" charset="0"/>
              </a:rPr>
            </a:br>
            <a:r>
              <a:rPr lang="en-US" sz="1100" dirty="0">
                <a:latin typeface="Palatino Linotype" panose="02040502050505030304" pitchFamily="18" charset="0"/>
              </a:rPr>
              <a:t>Test, debug, document, and deploy on AWS with demo preparation</a:t>
            </a:r>
            <a:r>
              <a:rPr lang="en-US" sz="1200" dirty="0">
                <a:latin typeface="Palatino Linotype" panose="02040502050505030304" pitchFamily="18" charset="0"/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8FFBBB-02ED-43AF-AC86-9E2D201AC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358" y="535808"/>
            <a:ext cx="3826219" cy="4249297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784440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 title="Frame 466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0"/>
            <a:ext cx="9144003" cy="5143501"/>
          </a:xfrm>
          <a:prstGeom prst="rect">
            <a:avLst/>
          </a:prstGeom>
          <a:gradFill>
            <a:gsLst>
              <a:gs pos="0">
                <a:srgbClr val="CDEEFF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</p:pic>
      <p:sp>
        <p:nvSpPr>
          <p:cNvPr id="90" name="Google Shape;90;p18"/>
          <p:cNvSpPr txBox="1"/>
          <p:nvPr/>
        </p:nvSpPr>
        <p:spPr>
          <a:xfrm>
            <a:off x="1" y="0"/>
            <a:ext cx="4194048" cy="71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dirty="0">
                <a:solidFill>
                  <a:srgbClr val="DB1E3E"/>
                </a:solidFill>
                <a:latin typeface="Palatino Linotype" panose="02040502050505030304" pitchFamily="18" charset="0"/>
                <a:ea typeface="Quattrocento Sans"/>
                <a:cs typeface="Quattrocento Sans"/>
                <a:sym typeface="Quattrocento Sans"/>
              </a:rPr>
              <a:t>Impact &amp; Future Scope</a:t>
            </a:r>
            <a:endParaRPr b="1" dirty="0">
              <a:solidFill>
                <a:srgbClr val="DB1E3E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AA6D17-2D87-4CF7-A47D-006EF2E8470D}"/>
              </a:ext>
            </a:extLst>
          </p:cNvPr>
          <p:cNvSpPr txBox="1"/>
          <p:nvPr/>
        </p:nvSpPr>
        <p:spPr>
          <a:xfrm>
            <a:off x="164592" y="678560"/>
            <a:ext cx="46451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Palatino Linotype" panose="02040502050505030304" pitchFamily="18" charset="0"/>
              </a:rPr>
              <a:t>Expected Outcome / Value Created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ACAA96CE-0158-4DC0-A7AE-DCB07F79E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592" y="974627"/>
            <a:ext cx="4213008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Real-time intelligent route recommendations based on traffic + AQI 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Enhanced urban mobility and citizen health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Efficient data-driven urban planning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Reduction in fuel consumption and CO₂ emissions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8961B7-663A-47AB-B421-2E820A2F61B5}"/>
              </a:ext>
            </a:extLst>
          </p:cNvPr>
          <p:cNvSpPr txBox="1"/>
          <p:nvPr/>
        </p:nvSpPr>
        <p:spPr>
          <a:xfrm>
            <a:off x="279792" y="2323565"/>
            <a:ext cx="30394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Potential Social, Economic &amp; Technological Impact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3A12291-DE8C-467E-A0EE-E37F69ABE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593" y="2875852"/>
            <a:ext cx="432820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Social: Better air quality awareness &amp; safer travel decisions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Economic: Reduced fuel costs, improved commuting efficiency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Technological: Promotes AI/ML in smart city infrastructure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Environmental: Decrease in pollution through smarter routing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28DC58-E857-4363-AE62-53D2A1DCF44C}"/>
              </a:ext>
            </a:extLst>
          </p:cNvPr>
          <p:cNvSpPr txBox="1"/>
          <p:nvPr/>
        </p:nvSpPr>
        <p:spPr>
          <a:xfrm>
            <a:off x="2416319" y="3926831"/>
            <a:ext cx="19612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Palatino Linotype" panose="02040502050505030304" pitchFamily="18" charset="0"/>
              </a:rPr>
              <a:t>Future Plans</a:t>
            </a:r>
            <a:endParaRPr lang="en-US" b="1" dirty="0">
              <a:latin typeface="Palatino Linotype" panose="02040502050505030304" pitchFamily="18" charset="0"/>
            </a:endParaRPr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440B1257-878E-47DB-BDA1-0F24675C9C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06" y="4229247"/>
            <a:ext cx="8933988" cy="1292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tx1"/>
                </a:solidFill>
                <a:latin typeface="Palatino Linotype" panose="02040502050505030304" pitchFamily="18" charset="0"/>
              </a:rPr>
              <a:t>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ntegration with government traffic management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systems.Expansion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 to multiple cities with scalable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APIs.Partnership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alatino Linotype" panose="02040502050505030304" pitchFamily="18" charset="0"/>
              </a:rPr>
              <a:t> with mobility &amp; navigation services .AI Model improvement using larger datasets. Monetization through B2B urban planning tools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4777EA-3D7A-4B47-9BF6-B2CE336AD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4049" y="79200"/>
            <a:ext cx="4670159" cy="39900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1833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1990500" y="1940700"/>
            <a:ext cx="51630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0" b="1">
                <a:solidFill>
                  <a:srgbClr val="DB1E3E"/>
                </a:solidFill>
                <a:latin typeface="Montserrat"/>
                <a:ea typeface="Montserrat"/>
                <a:cs typeface="Montserrat"/>
                <a:sym typeface="Montserrat"/>
              </a:rPr>
              <a:t>Thank</a:t>
            </a:r>
            <a:r>
              <a:rPr lang="en-GB" sz="70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7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You</a:t>
            </a:r>
            <a:endParaRPr sz="7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756</Words>
  <Application>Microsoft Office PowerPoint</Application>
  <PresentationFormat>On-screen Show (16:9)</PresentationFormat>
  <Paragraphs>90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Palatino Linotype</vt:lpstr>
      <vt:lpstr>Montserrat</vt:lpstr>
      <vt:lpstr>Calibri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Rida jahan</cp:lastModifiedBy>
  <cp:revision>45</cp:revision>
  <dcterms:modified xsi:type="dcterms:W3CDTF">2025-05-06T12:51:45Z</dcterms:modified>
</cp:coreProperties>
</file>